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18" name="Texte niveau 1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"/><Relationship Id="rId3" Type="http://schemas.openxmlformats.org/officeDocument/2006/relationships/image" Target="../media/image4.png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"/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Relationship Id="rId6" Type="http://schemas.openxmlformats.org/officeDocument/2006/relationships/image" Target="../media/image12.tif"/><Relationship Id="rId7" Type="http://schemas.openxmlformats.org/officeDocument/2006/relationships/image" Target="../media/image1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3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2"/>
          <p:cNvSpPr txBox="1"/>
          <p:nvPr/>
        </p:nvSpPr>
        <p:spPr>
          <a:xfrm>
            <a:off x="3041859" y="2764591"/>
            <a:ext cx="6657641" cy="311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650240">
              <a:defRPr b="0" sz="14200">
                <a:latin typeface="Courier"/>
                <a:ea typeface="Courier"/>
                <a:cs typeface="Courier"/>
                <a:sym typeface="Courier"/>
              </a:defRPr>
            </a:pPr>
            <a:r>
              <a:t>Meet-U </a:t>
            </a:r>
          </a:p>
          <a:p>
            <a:pPr algn="l" defTabSz="650240">
              <a:defRPr b="0" sz="5400">
                <a:latin typeface="Courier"/>
                <a:ea typeface="Courier"/>
                <a:cs typeface="Courier"/>
                <a:sym typeface="Courier"/>
              </a:defRPr>
            </a:pPr>
            <a:r>
              <a:t>a meeting story</a:t>
            </a:r>
          </a:p>
        </p:txBody>
      </p:sp>
      <p:sp>
        <p:nvSpPr>
          <p:cNvPr id="129" name="Rectangle 1"/>
          <p:cNvSpPr txBox="1"/>
          <p:nvPr/>
        </p:nvSpPr>
        <p:spPr>
          <a:xfrm>
            <a:off x="3352260" y="6262409"/>
            <a:ext cx="5909839" cy="72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4000">
                <a:solidFill>
                  <a:srgbClr val="FD6A2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http://www.meet-u.org/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Text Box 1"/>
          <p:cNvGrpSpPr/>
          <p:nvPr/>
        </p:nvGrpSpPr>
        <p:grpSpPr>
          <a:xfrm>
            <a:off x="0" y="-15806"/>
            <a:ext cx="13004802" cy="1560126"/>
            <a:chOff x="0" y="0"/>
            <a:chExt cx="13004801" cy="1560125"/>
          </a:xfrm>
        </p:grpSpPr>
        <p:sp>
          <p:nvSpPr>
            <p:cNvPr id="131" name="Rectangle"/>
            <p:cNvSpPr/>
            <p:nvPr/>
          </p:nvSpPr>
          <p:spPr>
            <a:xfrm>
              <a:off x="0" y="0"/>
              <a:ext cx="13004802" cy="1560126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650240">
                <a:tabLst>
                  <a:tab pos="622300" algn="l"/>
                  <a:tab pos="1257300" algn="l"/>
                  <a:tab pos="1905000" algn="l"/>
                  <a:tab pos="2540000" algn="l"/>
                  <a:tab pos="3175000" algn="l"/>
                  <a:tab pos="3822700" algn="l"/>
                  <a:tab pos="4457700" algn="l"/>
                </a:tabLst>
                <a:defRPr sz="7000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132" name="WHY?"/>
            <p:cNvSpPr txBox="1"/>
            <p:nvPr/>
          </p:nvSpPr>
          <p:spPr>
            <a:xfrm>
              <a:off x="0" y="0"/>
              <a:ext cx="13004802" cy="113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9" tIns="63999" rIns="63999" bIns="63999" numCol="1" anchor="t">
              <a:spAutoFit/>
            </a:bodyPr>
            <a:lstStyle/>
            <a:p>
              <a:pPr defTabSz="650240">
                <a:tabLst>
                  <a:tab pos="622300" algn="l"/>
                  <a:tab pos="1257300" algn="l"/>
                  <a:tab pos="1905000" algn="l"/>
                  <a:tab pos="2540000" algn="l"/>
                  <a:tab pos="3175000" algn="l"/>
                  <a:tab pos="3822700" algn="l"/>
                  <a:tab pos="4457700" algn="l"/>
                </a:tabLst>
                <a:defRPr sz="7000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WH</a:t>
              </a:r>
              <a:r>
                <a:rPr>
                  <a:solidFill>
                    <a:schemeClr val="accent1"/>
                  </a:solidFill>
                </a:rPr>
                <a:t>Y</a:t>
              </a:r>
              <a:r>
                <a:t>?</a:t>
              </a:r>
            </a:p>
          </p:txBody>
        </p:sp>
      </p:grpSp>
      <p:sp>
        <p:nvSpPr>
          <p:cNvPr id="134" name="ZoneTexte 1"/>
          <p:cNvSpPr txBox="1"/>
          <p:nvPr/>
        </p:nvSpPr>
        <p:spPr>
          <a:xfrm>
            <a:off x="-301791" y="2728413"/>
            <a:ext cx="13004801" cy="129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457200" defTabSz="650240">
              <a:defRPr b="0" sz="3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Meet-U is a collaborative course between universities immersing students into the Research ecosystem </a:t>
            </a:r>
          </a:p>
        </p:txBody>
      </p:sp>
      <p:sp>
        <p:nvSpPr>
          <p:cNvPr id="135" name="To bridge the gap between research and teaching…"/>
          <p:cNvSpPr txBox="1"/>
          <p:nvPr/>
        </p:nvSpPr>
        <p:spPr>
          <a:xfrm>
            <a:off x="1652680" y="4794395"/>
            <a:ext cx="9238394" cy="2496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6718" indent="-416718" algn="l">
              <a:lnSpc>
                <a:spcPct val="120000"/>
              </a:lnSpc>
              <a:buSzPct val="90000"/>
              <a:buChar char="•"/>
              <a:defRPr b="0"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bridge the gap between research and teaching </a:t>
            </a:r>
          </a:p>
          <a:p>
            <a:pPr marL="416718" indent="-416718" algn="l">
              <a:lnSpc>
                <a:spcPct val="120000"/>
              </a:lnSpc>
              <a:buSzPct val="90000"/>
              <a:buChar char="•"/>
              <a:defRPr b="0"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build a network between all participants</a:t>
            </a:r>
          </a:p>
          <a:p>
            <a:pPr marL="416718" indent="-416718" algn="l">
              <a:lnSpc>
                <a:spcPct val="120000"/>
              </a:lnSpc>
              <a:buSzPct val="90000"/>
              <a:buChar char="•"/>
              <a:defRPr b="0" sz="30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train students to collaborative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1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sp>
        <p:nvSpPr>
          <p:cNvPr id="138" name="ZoneTexte 1"/>
          <p:cNvSpPr txBox="1"/>
          <p:nvPr/>
        </p:nvSpPr>
        <p:spPr>
          <a:xfrm>
            <a:off x="91909" y="2728413"/>
            <a:ext cx="11694453" cy="129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1" indent="457200" defTabSz="650240">
              <a:defRPr b="0" sz="34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By realising a project from </a:t>
            </a:r>
            <a:r>
              <a:rPr>
                <a:solidFill>
                  <a:srgbClr val="3366FF"/>
                </a:solidFill>
              </a:rPr>
              <a:t>A</a:t>
            </a:r>
            <a:r>
              <a:t> to </a:t>
            </a:r>
            <a:r>
              <a:rPr>
                <a:solidFill>
                  <a:srgbClr val="FF6600"/>
                </a:solidFill>
              </a:rPr>
              <a:t>Z</a:t>
            </a:r>
            <a:r>
              <a:t> to address 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challenging open question</a:t>
            </a:r>
            <a:r>
              <a:t> in biology</a:t>
            </a:r>
          </a:p>
        </p:txBody>
      </p:sp>
      <p:grpSp>
        <p:nvGrpSpPr>
          <p:cNvPr id="142" name="Groupe"/>
          <p:cNvGrpSpPr/>
          <p:nvPr/>
        </p:nvGrpSpPr>
        <p:grpSpPr>
          <a:xfrm>
            <a:off x="325254" y="5541595"/>
            <a:ext cx="3556069" cy="1589455"/>
            <a:chOff x="0" y="0"/>
            <a:chExt cx="3556068" cy="1589453"/>
          </a:xfrm>
        </p:grpSpPr>
        <p:pic>
          <p:nvPicPr>
            <p:cNvPr id="139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43799" y="179130"/>
              <a:ext cx="1112270" cy="1031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 4" descr="Image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38224" cy="1589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ZoneTexte 11"/>
            <p:cNvSpPr txBox="1"/>
            <p:nvPr/>
          </p:nvSpPr>
          <p:spPr>
            <a:xfrm>
              <a:off x="1789951" y="347937"/>
              <a:ext cx="502122" cy="934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4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+</a:t>
              </a:r>
            </a:p>
          </p:txBody>
        </p:sp>
      </p:grpSp>
      <p:pic>
        <p:nvPicPr>
          <p:cNvPr id="143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8237"/>
          <a:stretch>
            <a:fillRect/>
          </a:stretch>
        </p:blipFill>
        <p:spPr>
          <a:xfrm>
            <a:off x="5718076" y="5066095"/>
            <a:ext cx="1982699" cy="21711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Figure"/>
          <p:cNvSpPr/>
          <p:nvPr/>
        </p:nvSpPr>
        <p:spPr>
          <a:xfrm>
            <a:off x="5433142" y="5166981"/>
            <a:ext cx="481856" cy="693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fill="norm" stroke="1" extrusionOk="0">
                <a:moveTo>
                  <a:pt x="7609" y="0"/>
                </a:moveTo>
                <a:cubicBezTo>
                  <a:pt x="7178" y="0"/>
                  <a:pt x="6826" y="248"/>
                  <a:pt x="6826" y="552"/>
                </a:cubicBezTo>
                <a:cubicBezTo>
                  <a:pt x="6826" y="856"/>
                  <a:pt x="7178" y="1104"/>
                  <a:pt x="7609" y="1104"/>
                </a:cubicBezTo>
                <a:lnTo>
                  <a:pt x="7978" y="1104"/>
                </a:lnTo>
                <a:lnTo>
                  <a:pt x="7978" y="5587"/>
                </a:lnTo>
                <a:lnTo>
                  <a:pt x="53" y="20785"/>
                </a:lnTo>
                <a:cubicBezTo>
                  <a:pt x="-153" y="21181"/>
                  <a:pt x="264" y="21600"/>
                  <a:pt x="863" y="21600"/>
                </a:cubicBezTo>
                <a:lnTo>
                  <a:pt x="20433" y="21600"/>
                </a:lnTo>
                <a:cubicBezTo>
                  <a:pt x="21032" y="21600"/>
                  <a:pt x="21447" y="21181"/>
                  <a:pt x="21241" y="20785"/>
                </a:cubicBezTo>
                <a:lnTo>
                  <a:pt x="13318" y="5587"/>
                </a:lnTo>
                <a:lnTo>
                  <a:pt x="13318" y="1104"/>
                </a:lnTo>
                <a:lnTo>
                  <a:pt x="13687" y="1104"/>
                </a:lnTo>
                <a:cubicBezTo>
                  <a:pt x="14119" y="1104"/>
                  <a:pt x="14470" y="856"/>
                  <a:pt x="14470" y="552"/>
                </a:cubicBezTo>
                <a:cubicBezTo>
                  <a:pt x="14470" y="248"/>
                  <a:pt x="14119" y="0"/>
                  <a:pt x="13687" y="0"/>
                </a:cubicBezTo>
                <a:lnTo>
                  <a:pt x="7609" y="0"/>
                </a:lnTo>
                <a:close/>
                <a:moveTo>
                  <a:pt x="9109" y="7347"/>
                </a:moveTo>
                <a:lnTo>
                  <a:pt x="12202" y="7347"/>
                </a:lnTo>
                <a:lnTo>
                  <a:pt x="12202" y="7725"/>
                </a:lnTo>
                <a:lnTo>
                  <a:pt x="9109" y="7725"/>
                </a:lnTo>
                <a:lnTo>
                  <a:pt x="9109" y="7347"/>
                </a:lnTo>
                <a:close/>
                <a:moveTo>
                  <a:pt x="10498" y="8383"/>
                </a:moveTo>
                <a:lnTo>
                  <a:pt x="12199" y="8383"/>
                </a:lnTo>
                <a:lnTo>
                  <a:pt x="12199" y="8761"/>
                </a:lnTo>
                <a:lnTo>
                  <a:pt x="10498" y="8761"/>
                </a:lnTo>
                <a:lnTo>
                  <a:pt x="10498" y="8383"/>
                </a:lnTo>
                <a:close/>
                <a:moveTo>
                  <a:pt x="10498" y="9420"/>
                </a:moveTo>
                <a:lnTo>
                  <a:pt x="12199" y="9420"/>
                </a:lnTo>
                <a:lnTo>
                  <a:pt x="12199" y="9798"/>
                </a:lnTo>
                <a:lnTo>
                  <a:pt x="10498" y="9798"/>
                </a:lnTo>
                <a:lnTo>
                  <a:pt x="10498" y="9420"/>
                </a:lnTo>
                <a:close/>
                <a:moveTo>
                  <a:pt x="10496" y="10457"/>
                </a:moveTo>
                <a:lnTo>
                  <a:pt x="12197" y="10457"/>
                </a:lnTo>
                <a:lnTo>
                  <a:pt x="12197" y="10834"/>
                </a:lnTo>
                <a:lnTo>
                  <a:pt x="10496" y="10834"/>
                </a:lnTo>
                <a:lnTo>
                  <a:pt x="10496" y="10457"/>
                </a:lnTo>
                <a:close/>
                <a:moveTo>
                  <a:pt x="9104" y="11494"/>
                </a:moveTo>
                <a:lnTo>
                  <a:pt x="12197" y="11494"/>
                </a:lnTo>
                <a:lnTo>
                  <a:pt x="12197" y="11870"/>
                </a:lnTo>
                <a:lnTo>
                  <a:pt x="9104" y="11870"/>
                </a:lnTo>
                <a:lnTo>
                  <a:pt x="9104" y="11494"/>
                </a:lnTo>
                <a:close/>
                <a:moveTo>
                  <a:pt x="10494" y="12530"/>
                </a:moveTo>
                <a:lnTo>
                  <a:pt x="12195" y="12530"/>
                </a:lnTo>
                <a:lnTo>
                  <a:pt x="12195" y="12906"/>
                </a:lnTo>
                <a:lnTo>
                  <a:pt x="10494" y="12906"/>
                </a:lnTo>
                <a:lnTo>
                  <a:pt x="10494" y="12530"/>
                </a:lnTo>
                <a:close/>
                <a:moveTo>
                  <a:pt x="10494" y="13566"/>
                </a:moveTo>
                <a:lnTo>
                  <a:pt x="12195" y="13566"/>
                </a:lnTo>
                <a:lnTo>
                  <a:pt x="12195" y="13944"/>
                </a:lnTo>
                <a:lnTo>
                  <a:pt x="10494" y="13944"/>
                </a:lnTo>
                <a:lnTo>
                  <a:pt x="10494" y="13566"/>
                </a:lnTo>
                <a:close/>
                <a:moveTo>
                  <a:pt x="10491" y="14602"/>
                </a:moveTo>
                <a:lnTo>
                  <a:pt x="12195" y="14602"/>
                </a:lnTo>
                <a:lnTo>
                  <a:pt x="12192" y="14980"/>
                </a:lnTo>
                <a:lnTo>
                  <a:pt x="10491" y="14980"/>
                </a:lnTo>
                <a:lnTo>
                  <a:pt x="10491" y="14602"/>
                </a:lnTo>
                <a:close/>
                <a:moveTo>
                  <a:pt x="9099" y="15638"/>
                </a:moveTo>
                <a:lnTo>
                  <a:pt x="12192" y="15638"/>
                </a:lnTo>
                <a:lnTo>
                  <a:pt x="12192" y="16016"/>
                </a:lnTo>
                <a:lnTo>
                  <a:pt x="9099" y="16016"/>
                </a:lnTo>
                <a:lnTo>
                  <a:pt x="9099" y="15638"/>
                </a:lnTo>
                <a:close/>
                <a:moveTo>
                  <a:pt x="10489" y="16674"/>
                </a:moveTo>
                <a:lnTo>
                  <a:pt x="12192" y="16674"/>
                </a:lnTo>
                <a:lnTo>
                  <a:pt x="12190" y="17052"/>
                </a:lnTo>
                <a:lnTo>
                  <a:pt x="10489" y="17052"/>
                </a:lnTo>
                <a:lnTo>
                  <a:pt x="10489" y="16674"/>
                </a:lnTo>
                <a:close/>
                <a:moveTo>
                  <a:pt x="10489" y="17710"/>
                </a:moveTo>
                <a:lnTo>
                  <a:pt x="12190" y="17710"/>
                </a:lnTo>
                <a:lnTo>
                  <a:pt x="12190" y="18088"/>
                </a:lnTo>
                <a:lnTo>
                  <a:pt x="10489" y="18088"/>
                </a:lnTo>
                <a:lnTo>
                  <a:pt x="10489" y="17710"/>
                </a:lnTo>
                <a:close/>
                <a:moveTo>
                  <a:pt x="10489" y="18746"/>
                </a:moveTo>
                <a:lnTo>
                  <a:pt x="12190" y="18746"/>
                </a:lnTo>
                <a:lnTo>
                  <a:pt x="12187" y="19124"/>
                </a:lnTo>
                <a:lnTo>
                  <a:pt x="10486" y="19124"/>
                </a:lnTo>
                <a:lnTo>
                  <a:pt x="10489" y="18746"/>
                </a:lnTo>
                <a:close/>
                <a:moveTo>
                  <a:pt x="9095" y="19783"/>
                </a:moveTo>
                <a:lnTo>
                  <a:pt x="12187" y="19783"/>
                </a:lnTo>
                <a:lnTo>
                  <a:pt x="12187" y="20161"/>
                </a:lnTo>
                <a:lnTo>
                  <a:pt x="9095" y="20161"/>
                </a:lnTo>
                <a:lnTo>
                  <a:pt x="9095" y="1978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5" name="Figure"/>
          <p:cNvSpPr/>
          <p:nvPr/>
        </p:nvSpPr>
        <p:spPr>
          <a:xfrm>
            <a:off x="6898013" y="6872018"/>
            <a:ext cx="859855" cy="693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464" y="0"/>
                </a:moveTo>
                <a:cubicBezTo>
                  <a:pt x="210" y="0"/>
                  <a:pt x="0" y="261"/>
                  <a:pt x="0" y="575"/>
                </a:cubicBezTo>
                <a:lnTo>
                  <a:pt x="0" y="17777"/>
                </a:lnTo>
                <a:cubicBezTo>
                  <a:pt x="0" y="18091"/>
                  <a:pt x="210" y="18354"/>
                  <a:pt x="464" y="18354"/>
                </a:cubicBezTo>
                <a:lnTo>
                  <a:pt x="9148" y="18354"/>
                </a:lnTo>
                <a:lnTo>
                  <a:pt x="9116" y="18513"/>
                </a:lnTo>
                <a:lnTo>
                  <a:pt x="8753" y="20763"/>
                </a:lnTo>
                <a:lnTo>
                  <a:pt x="7690" y="20763"/>
                </a:lnTo>
                <a:lnTo>
                  <a:pt x="7690" y="21600"/>
                </a:lnTo>
                <a:lnTo>
                  <a:pt x="10486" y="21600"/>
                </a:lnTo>
                <a:lnTo>
                  <a:pt x="11107" y="21600"/>
                </a:lnTo>
                <a:lnTo>
                  <a:pt x="13905" y="21600"/>
                </a:lnTo>
                <a:lnTo>
                  <a:pt x="13905" y="20763"/>
                </a:lnTo>
                <a:lnTo>
                  <a:pt x="12842" y="20763"/>
                </a:lnTo>
                <a:lnTo>
                  <a:pt x="12479" y="18513"/>
                </a:lnTo>
                <a:lnTo>
                  <a:pt x="12452" y="18354"/>
                </a:lnTo>
                <a:lnTo>
                  <a:pt x="21131" y="18354"/>
                </a:lnTo>
                <a:cubicBezTo>
                  <a:pt x="21384" y="18354"/>
                  <a:pt x="21595" y="18091"/>
                  <a:pt x="21595" y="17777"/>
                </a:cubicBezTo>
                <a:lnTo>
                  <a:pt x="21595" y="575"/>
                </a:lnTo>
                <a:cubicBezTo>
                  <a:pt x="21600" y="261"/>
                  <a:pt x="21389" y="0"/>
                  <a:pt x="21136" y="0"/>
                </a:cubicBezTo>
                <a:lnTo>
                  <a:pt x="464" y="0"/>
                </a:lnTo>
                <a:close/>
                <a:moveTo>
                  <a:pt x="10800" y="542"/>
                </a:moveTo>
                <a:cubicBezTo>
                  <a:pt x="10913" y="542"/>
                  <a:pt x="11006" y="650"/>
                  <a:pt x="11006" y="797"/>
                </a:cubicBezTo>
                <a:cubicBezTo>
                  <a:pt x="11006" y="937"/>
                  <a:pt x="10913" y="1052"/>
                  <a:pt x="10800" y="1052"/>
                </a:cubicBezTo>
                <a:cubicBezTo>
                  <a:pt x="10686" y="1052"/>
                  <a:pt x="10594" y="937"/>
                  <a:pt x="10594" y="797"/>
                </a:cubicBezTo>
                <a:cubicBezTo>
                  <a:pt x="10594" y="656"/>
                  <a:pt x="10686" y="542"/>
                  <a:pt x="10800" y="542"/>
                </a:cubicBezTo>
                <a:close/>
                <a:moveTo>
                  <a:pt x="1242" y="1734"/>
                </a:moveTo>
                <a:lnTo>
                  <a:pt x="20358" y="1734"/>
                </a:lnTo>
                <a:lnTo>
                  <a:pt x="20358" y="15233"/>
                </a:lnTo>
                <a:lnTo>
                  <a:pt x="1242" y="15233"/>
                </a:lnTo>
                <a:lnTo>
                  <a:pt x="1242" y="173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Figure"/>
          <p:cNvSpPr/>
          <p:nvPr/>
        </p:nvSpPr>
        <p:spPr>
          <a:xfrm>
            <a:off x="7838640" y="5689075"/>
            <a:ext cx="774418" cy="772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6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6860" y="3004"/>
                </a:moveTo>
                <a:lnTo>
                  <a:pt x="16860" y="19065"/>
                </a:lnTo>
                <a:lnTo>
                  <a:pt x="19553" y="19065"/>
                </a:lnTo>
                <a:lnTo>
                  <a:pt x="19553" y="3004"/>
                </a:lnTo>
                <a:lnTo>
                  <a:pt x="16860" y="3004"/>
                </a:lnTo>
                <a:close/>
                <a:moveTo>
                  <a:pt x="7272" y="6922"/>
                </a:moveTo>
                <a:lnTo>
                  <a:pt x="7272" y="19065"/>
                </a:lnTo>
                <a:lnTo>
                  <a:pt x="9965" y="19065"/>
                </a:lnTo>
                <a:lnTo>
                  <a:pt x="9965" y="6922"/>
                </a:lnTo>
                <a:lnTo>
                  <a:pt x="7272" y="6922"/>
                </a:lnTo>
                <a:close/>
                <a:moveTo>
                  <a:pt x="12066" y="10127"/>
                </a:moveTo>
                <a:lnTo>
                  <a:pt x="12066" y="19065"/>
                </a:lnTo>
                <a:lnTo>
                  <a:pt x="14759" y="19065"/>
                </a:lnTo>
                <a:lnTo>
                  <a:pt x="14759" y="10127"/>
                </a:lnTo>
                <a:lnTo>
                  <a:pt x="12066" y="10127"/>
                </a:lnTo>
                <a:close/>
                <a:moveTo>
                  <a:pt x="2478" y="15151"/>
                </a:moveTo>
                <a:lnTo>
                  <a:pt x="2478" y="19065"/>
                </a:lnTo>
                <a:lnTo>
                  <a:pt x="5171" y="19065"/>
                </a:lnTo>
                <a:lnTo>
                  <a:pt x="5171" y="15151"/>
                </a:lnTo>
                <a:lnTo>
                  <a:pt x="2478" y="1515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47" name="Image 15" descr="Image 15"/>
          <p:cNvPicPr>
            <a:picLocks noChangeAspect="1"/>
          </p:cNvPicPr>
          <p:nvPr/>
        </p:nvPicPr>
        <p:blipFill>
          <a:blip r:embed="rId5">
            <a:extLst/>
          </a:blip>
          <a:srcRect l="24962" t="7944" r="23147" b="6367"/>
          <a:stretch>
            <a:fillRect/>
          </a:stretch>
        </p:blipFill>
        <p:spPr>
          <a:xfrm>
            <a:off x="10521442" y="5592100"/>
            <a:ext cx="1359964" cy="144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igne"/>
          <p:cNvSpPr/>
          <p:nvPr/>
        </p:nvSpPr>
        <p:spPr>
          <a:xfrm>
            <a:off x="4221360" y="6259578"/>
            <a:ext cx="89714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gne"/>
          <p:cNvSpPr/>
          <p:nvPr/>
        </p:nvSpPr>
        <p:spPr>
          <a:xfrm>
            <a:off x="9118678" y="6259578"/>
            <a:ext cx="89714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Pedagogical team"/>
          <p:cNvSpPr txBox="1"/>
          <p:nvPr/>
        </p:nvSpPr>
        <p:spPr>
          <a:xfrm>
            <a:off x="644219" y="7996766"/>
            <a:ext cx="309102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Pedagogical team </a:t>
            </a:r>
          </a:p>
        </p:txBody>
      </p:sp>
      <p:sp>
        <p:nvSpPr>
          <p:cNvPr id="151" name="Students"/>
          <p:cNvSpPr txBox="1"/>
          <p:nvPr/>
        </p:nvSpPr>
        <p:spPr>
          <a:xfrm>
            <a:off x="5951956" y="7996766"/>
            <a:ext cx="160888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Students </a:t>
            </a:r>
          </a:p>
        </p:txBody>
      </p:sp>
      <p:sp>
        <p:nvSpPr>
          <p:cNvPr id="152" name="Final product"/>
          <p:cNvSpPr txBox="1"/>
          <p:nvPr/>
        </p:nvSpPr>
        <p:spPr>
          <a:xfrm>
            <a:off x="9983063" y="7996766"/>
            <a:ext cx="220807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solidFill>
                  <a:srgbClr val="5E5E5E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Final product</a:t>
            </a:r>
          </a:p>
        </p:txBody>
      </p:sp>
      <p:sp>
        <p:nvSpPr>
          <p:cNvPr id="153" name="HOW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O</a:t>
            </a:r>
            <a:r>
              <a:t>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130" y="-91804"/>
            <a:ext cx="13175110" cy="1046887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FFFFFF">
              <a:alpha val="9697"/>
            </a:srgbClr>
          </a:solidFill>
          <a:ln w="25400">
            <a:solidFill>
              <a:srgbClr val="000000">
                <a:alpha val="9697"/>
              </a:srgbClr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sp>
        <p:nvSpPr>
          <p:cNvPr id="157" name="HOW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O</a:t>
            </a:r>
            <a:r>
              <a:t>W?</a:t>
            </a:r>
          </a:p>
        </p:txBody>
      </p:sp>
      <p:sp>
        <p:nvSpPr>
          <p:cNvPr id="158" name="Prediction of the organisation of chromatin based on Hi-C maps"/>
          <p:cNvSpPr txBox="1"/>
          <p:nvPr/>
        </p:nvSpPr>
        <p:spPr>
          <a:xfrm>
            <a:off x="221997" y="4605020"/>
            <a:ext cx="12560805" cy="77216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"/>
              </a:lnSpc>
              <a:defRPr b="0"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Prediction of the organisation of chromatin based on Hi-C maps</a:t>
            </a:r>
          </a:p>
          <a:p>
            <a:pPr algn="l">
              <a:lnSpc>
                <a:spcPct val="10000"/>
              </a:lnSpc>
              <a:defRPr b="0"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  <p:sp>
        <p:nvSpPr>
          <p:cNvPr id="159" name="Human Genomics, A. Lesne &amp; J. Mozziconacci, Palais de Tokyo"/>
          <p:cNvSpPr txBox="1"/>
          <p:nvPr/>
        </p:nvSpPr>
        <p:spPr>
          <a:xfrm>
            <a:off x="8650273" y="7347808"/>
            <a:ext cx="4314917" cy="7366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Human Genomics</a:t>
            </a:r>
            <a:r>
              <a:t>, A. Lesne &amp; J. Mozziconacci, Palais de Tokyo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Box 1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4898" y="6748722"/>
            <a:ext cx="1559546" cy="155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ccolade fermante 13"/>
          <p:cNvSpPr/>
          <p:nvPr/>
        </p:nvSpPr>
        <p:spPr>
          <a:xfrm>
            <a:off x="7730375" y="2517420"/>
            <a:ext cx="967649" cy="465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49"/>
                  <a:pt x="10800" y="1672"/>
                </a:cubicBezTo>
                <a:lnTo>
                  <a:pt x="10800" y="9054"/>
                </a:lnTo>
                <a:cubicBezTo>
                  <a:pt x="10800" y="9978"/>
                  <a:pt x="15635" y="10727"/>
                  <a:pt x="21600" y="10727"/>
                </a:cubicBezTo>
                <a:cubicBezTo>
                  <a:pt x="15635" y="10727"/>
                  <a:pt x="10800" y="11475"/>
                  <a:pt x="10800" y="12399"/>
                </a:cubicBezTo>
                <a:lnTo>
                  <a:pt x="10800" y="19928"/>
                </a:lnTo>
                <a:cubicBezTo>
                  <a:pt x="10800" y="2085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Ligne"/>
          <p:cNvSpPr/>
          <p:nvPr/>
        </p:nvSpPr>
        <p:spPr>
          <a:xfrm>
            <a:off x="10159473" y="5588137"/>
            <a:ext cx="1" cy="104352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5" name="Image 10" descr="Imag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594" y="2760493"/>
            <a:ext cx="3221743" cy="277205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Flipped symposium"/>
          <p:cNvSpPr txBox="1"/>
          <p:nvPr/>
        </p:nvSpPr>
        <p:spPr>
          <a:xfrm>
            <a:off x="8692776" y="8318500"/>
            <a:ext cx="311119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Flipped symposium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10238165" y="6736022"/>
            <a:ext cx="1559546" cy="155954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Accolade fermante 13"/>
          <p:cNvSpPr/>
          <p:nvPr/>
        </p:nvSpPr>
        <p:spPr>
          <a:xfrm rot="5400000">
            <a:off x="3839435" y="5502427"/>
            <a:ext cx="770821" cy="505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49"/>
                  <a:pt x="10800" y="1672"/>
                </a:cubicBezTo>
                <a:lnTo>
                  <a:pt x="10800" y="9054"/>
                </a:lnTo>
                <a:cubicBezTo>
                  <a:pt x="10800" y="9978"/>
                  <a:pt x="15635" y="10727"/>
                  <a:pt x="21600" y="10727"/>
                </a:cubicBezTo>
                <a:cubicBezTo>
                  <a:pt x="15635" y="10727"/>
                  <a:pt x="10800" y="11475"/>
                  <a:pt x="10800" y="12399"/>
                </a:cubicBezTo>
                <a:lnTo>
                  <a:pt x="10800" y="19928"/>
                </a:lnTo>
                <a:cubicBezTo>
                  <a:pt x="10800" y="2085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" name="HOW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O</a:t>
            </a:r>
            <a:r>
              <a:t>W?</a:t>
            </a:r>
          </a:p>
        </p:txBody>
      </p:sp>
      <p:sp>
        <p:nvSpPr>
          <p:cNvPr id="170" name="Integration half-way of the project"/>
          <p:cNvSpPr txBox="1"/>
          <p:nvPr/>
        </p:nvSpPr>
        <p:spPr>
          <a:xfrm>
            <a:off x="1875732" y="7437741"/>
            <a:ext cx="468669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2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Integration half-way of the project</a:t>
            </a:r>
          </a:p>
        </p:txBody>
      </p:sp>
      <p:sp>
        <p:nvSpPr>
          <p:cNvPr id="171" name="A real? scientific event gathering the community"/>
          <p:cNvSpPr txBox="1"/>
          <p:nvPr/>
        </p:nvSpPr>
        <p:spPr>
          <a:xfrm>
            <a:off x="8207154" y="8869828"/>
            <a:ext cx="432862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22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A </a:t>
            </a:r>
            <a:r>
              <a:rPr>
                <a:solidFill>
                  <a:srgbClr val="FF2600"/>
                </a:solidFill>
                <a:latin typeface="Avenir Heavy"/>
                <a:ea typeface="Avenir Heavy"/>
                <a:cs typeface="Avenir Heavy"/>
                <a:sym typeface="Avenir Heavy"/>
              </a:rPr>
              <a:t>real?</a:t>
            </a:r>
            <a:r>
              <a:t> scientific event gathering the community</a:t>
            </a:r>
          </a:p>
        </p:txBody>
      </p:sp>
      <p:grpSp>
        <p:nvGrpSpPr>
          <p:cNvPr id="178" name="Groupe"/>
          <p:cNvGrpSpPr/>
          <p:nvPr/>
        </p:nvGrpSpPr>
        <p:grpSpPr>
          <a:xfrm>
            <a:off x="914242" y="2338270"/>
            <a:ext cx="6623437" cy="5090470"/>
            <a:chOff x="0" y="0"/>
            <a:chExt cx="6623436" cy="5090469"/>
          </a:xfrm>
        </p:grpSpPr>
        <p:sp>
          <p:nvSpPr>
            <p:cNvPr id="172" name="Rectangle"/>
            <p:cNvSpPr/>
            <p:nvPr/>
          </p:nvSpPr>
          <p:spPr>
            <a:xfrm>
              <a:off x="5054437" y="2633776"/>
              <a:ext cx="1406947" cy="619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0202" t="0" r="25045" b="0"/>
            <a:stretch>
              <a:fillRect/>
            </a:stretch>
          </p:blipFill>
          <p:spPr>
            <a:xfrm>
              <a:off x="1327016" y="0"/>
              <a:ext cx="3951767" cy="5090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Ligne de connexion"/>
            <p:cNvSpPr/>
            <p:nvPr/>
          </p:nvSpPr>
          <p:spPr>
            <a:xfrm>
              <a:off x="728599" y="1082590"/>
              <a:ext cx="597467" cy="25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21600"/>
                  </a:moveTo>
                  <a:cubicBezTo>
                    <a:pt x="-5390" y="14403"/>
                    <a:pt x="-5400" y="7203"/>
                    <a:pt x="16170" y="0"/>
                  </a:cubicBezTo>
                </a:path>
              </a:pathLst>
            </a:custGeom>
            <a:noFill/>
            <a:ln w="76200" cap="flat">
              <a:solidFill>
                <a:srgbClr val="4065F6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83" name="Ligne de connexion"/>
            <p:cNvSpPr/>
            <p:nvPr/>
          </p:nvSpPr>
          <p:spPr>
            <a:xfrm>
              <a:off x="5301175" y="1082590"/>
              <a:ext cx="597467" cy="25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590" y="14403"/>
                    <a:pt x="21600" y="7203"/>
                    <a:pt x="30" y="0"/>
                  </a:cubicBezTo>
                </a:path>
              </a:pathLst>
            </a:custGeom>
            <a:noFill/>
            <a:ln w="76200" cap="flat">
              <a:solidFill>
                <a:srgbClr val="4065F6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76" name="ZoneTexte 19"/>
            <p:cNvSpPr txBox="1"/>
            <p:nvPr/>
          </p:nvSpPr>
          <p:spPr>
            <a:xfrm rot="16200000">
              <a:off x="-934194" y="1654830"/>
              <a:ext cx="2349564" cy="48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2000">
                  <a:solidFill>
                    <a:srgbClr val="4065F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Challenge #2</a:t>
              </a:r>
            </a:p>
          </p:txBody>
        </p:sp>
        <p:sp>
          <p:nvSpPr>
            <p:cNvPr id="177" name="ZoneTexte 19"/>
            <p:cNvSpPr txBox="1"/>
            <p:nvPr/>
          </p:nvSpPr>
          <p:spPr>
            <a:xfrm rot="5400000">
              <a:off x="5208066" y="2184952"/>
              <a:ext cx="2349564" cy="48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2000">
                  <a:solidFill>
                    <a:srgbClr val="4065F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Challenge #1</a:t>
              </a:r>
            </a:p>
          </p:txBody>
        </p:sp>
      </p:grpSp>
      <p:pic>
        <p:nvPicPr>
          <p:cNvPr id="17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3612" y="8360833"/>
            <a:ext cx="980351" cy="98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0866" y="8226327"/>
            <a:ext cx="1565453" cy="113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01498" y="8348857"/>
            <a:ext cx="1154233" cy="113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 Box 1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sp>
        <p:nvSpPr>
          <p:cNvPr id="186" name="Accolade fermante 13"/>
          <p:cNvSpPr/>
          <p:nvPr/>
        </p:nvSpPr>
        <p:spPr>
          <a:xfrm>
            <a:off x="7730375" y="2517420"/>
            <a:ext cx="967649" cy="4655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49"/>
                  <a:pt x="10800" y="1672"/>
                </a:cubicBezTo>
                <a:lnTo>
                  <a:pt x="10800" y="9054"/>
                </a:lnTo>
                <a:cubicBezTo>
                  <a:pt x="10800" y="9978"/>
                  <a:pt x="15635" y="10727"/>
                  <a:pt x="21600" y="10727"/>
                </a:cubicBezTo>
                <a:cubicBezTo>
                  <a:pt x="15635" y="10727"/>
                  <a:pt x="10800" y="11475"/>
                  <a:pt x="10800" y="12399"/>
                </a:cubicBezTo>
                <a:lnTo>
                  <a:pt x="10800" y="19928"/>
                </a:lnTo>
                <a:cubicBezTo>
                  <a:pt x="10800" y="2085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7" name="Accolade fermante 13"/>
          <p:cNvSpPr/>
          <p:nvPr/>
        </p:nvSpPr>
        <p:spPr>
          <a:xfrm rot="5400000">
            <a:off x="3839435" y="5502427"/>
            <a:ext cx="770821" cy="5059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749"/>
                  <a:pt x="10800" y="1672"/>
                </a:cubicBezTo>
                <a:lnTo>
                  <a:pt x="10800" y="9054"/>
                </a:lnTo>
                <a:cubicBezTo>
                  <a:pt x="10800" y="9978"/>
                  <a:pt x="15635" y="10727"/>
                  <a:pt x="21600" y="10727"/>
                </a:cubicBezTo>
                <a:cubicBezTo>
                  <a:pt x="15635" y="10727"/>
                  <a:pt x="10800" y="11475"/>
                  <a:pt x="10800" y="12399"/>
                </a:cubicBezTo>
                <a:lnTo>
                  <a:pt x="10800" y="19928"/>
                </a:lnTo>
                <a:cubicBezTo>
                  <a:pt x="10800" y="2085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  <a:effectLst>
            <a:outerShdw sx="100000" sy="100000" kx="0" ky="0" algn="b" rotWithShape="0" blurRad="63500" dist="50800" dir="2700000">
              <a:srgbClr val="000000">
                <a:alpha val="40000"/>
              </a:srgbClr>
            </a:outerShdw>
          </a:effectLst>
        </p:spPr>
        <p:txBody>
          <a:bodyPr lIns="65023" tIns="65023" rIns="65023" bIns="65023"/>
          <a:lstStyle/>
          <a:p>
            <a:pPr algn="l" defTabSz="650240">
              <a:defRPr b="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" name="HOW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O</a:t>
            </a:r>
            <a:r>
              <a:t>W?</a:t>
            </a:r>
          </a:p>
        </p:txBody>
      </p:sp>
      <p:sp>
        <p:nvSpPr>
          <p:cNvPr id="189" name="Integration half-way of the project"/>
          <p:cNvSpPr txBox="1"/>
          <p:nvPr/>
        </p:nvSpPr>
        <p:spPr>
          <a:xfrm>
            <a:off x="1875732" y="7437741"/>
            <a:ext cx="468669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2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Integration half-way of the project</a:t>
            </a:r>
          </a:p>
        </p:txBody>
      </p:sp>
      <p:grpSp>
        <p:nvGrpSpPr>
          <p:cNvPr id="196" name="Groupe"/>
          <p:cNvGrpSpPr/>
          <p:nvPr/>
        </p:nvGrpSpPr>
        <p:grpSpPr>
          <a:xfrm>
            <a:off x="914242" y="2338270"/>
            <a:ext cx="6623437" cy="5090470"/>
            <a:chOff x="0" y="0"/>
            <a:chExt cx="6623436" cy="5090469"/>
          </a:xfrm>
        </p:grpSpPr>
        <p:sp>
          <p:nvSpPr>
            <p:cNvPr id="190" name="Rectangle"/>
            <p:cNvSpPr/>
            <p:nvPr/>
          </p:nvSpPr>
          <p:spPr>
            <a:xfrm>
              <a:off x="5054437" y="2633776"/>
              <a:ext cx="1406947" cy="61905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defRPr sz="32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9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0202" t="0" r="25045" b="0"/>
            <a:stretch>
              <a:fillRect/>
            </a:stretch>
          </p:blipFill>
          <p:spPr>
            <a:xfrm>
              <a:off x="1327016" y="0"/>
              <a:ext cx="3951767" cy="5090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Ligne de connexion"/>
            <p:cNvSpPr/>
            <p:nvPr/>
          </p:nvSpPr>
          <p:spPr>
            <a:xfrm>
              <a:off x="728599" y="1082590"/>
              <a:ext cx="597467" cy="25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21600"/>
                  </a:moveTo>
                  <a:cubicBezTo>
                    <a:pt x="-5390" y="14403"/>
                    <a:pt x="-5400" y="7203"/>
                    <a:pt x="16170" y="0"/>
                  </a:cubicBezTo>
                </a:path>
              </a:pathLst>
            </a:custGeom>
            <a:noFill/>
            <a:ln w="76200" cap="flat">
              <a:solidFill>
                <a:srgbClr val="4065F6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03" name="Ligne de connexion"/>
            <p:cNvSpPr/>
            <p:nvPr/>
          </p:nvSpPr>
          <p:spPr>
            <a:xfrm>
              <a:off x="5301175" y="1082590"/>
              <a:ext cx="597467" cy="25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590" y="14403"/>
                    <a:pt x="21600" y="7203"/>
                    <a:pt x="30" y="0"/>
                  </a:cubicBezTo>
                </a:path>
              </a:pathLst>
            </a:custGeom>
            <a:noFill/>
            <a:ln w="76200" cap="flat">
              <a:solidFill>
                <a:srgbClr val="4065F6"/>
              </a:solidFill>
              <a:prstDash val="solid"/>
              <a:round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194" name="ZoneTexte 19"/>
            <p:cNvSpPr txBox="1"/>
            <p:nvPr/>
          </p:nvSpPr>
          <p:spPr>
            <a:xfrm rot="16200000">
              <a:off x="-934194" y="1654830"/>
              <a:ext cx="2349564" cy="48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2000">
                  <a:solidFill>
                    <a:srgbClr val="4065F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Challenge #2</a:t>
              </a:r>
            </a:p>
          </p:txBody>
        </p:sp>
        <p:sp>
          <p:nvSpPr>
            <p:cNvPr id="195" name="ZoneTexte 19"/>
            <p:cNvSpPr txBox="1"/>
            <p:nvPr/>
          </p:nvSpPr>
          <p:spPr>
            <a:xfrm rot="5400000">
              <a:off x="5208066" y="2184952"/>
              <a:ext cx="2349564" cy="481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457200">
                <a:defRPr b="0" sz="2000">
                  <a:solidFill>
                    <a:srgbClr val="4065F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pPr/>
              <a:r>
                <a:t>Challenge #1</a:t>
              </a:r>
            </a:p>
          </p:txBody>
        </p:sp>
      </p:grpSp>
      <p:sp>
        <p:nvSpPr>
          <p:cNvPr id="197" name="Evaluation criteria"/>
          <p:cNvSpPr txBox="1"/>
          <p:nvPr/>
        </p:nvSpPr>
        <p:spPr>
          <a:xfrm>
            <a:off x="9091140" y="2990867"/>
            <a:ext cx="300532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8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Evaluation criteria</a:t>
            </a:r>
          </a:p>
        </p:txBody>
      </p:sp>
      <p:sp>
        <p:nvSpPr>
          <p:cNvPr id="198" name="consistency &amp; originality of the approach…"/>
          <p:cNvSpPr txBox="1"/>
          <p:nvPr/>
        </p:nvSpPr>
        <p:spPr>
          <a:xfrm>
            <a:off x="9008249" y="3855296"/>
            <a:ext cx="3806112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  <a:defRPr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consistency &amp; originality of the approach</a:t>
            </a:r>
          </a:p>
          <a:p>
            <a:pPr algn="l">
              <a:defRPr b="0" sz="10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28600" indent="-228600" algn="l">
              <a:buSzPct val="100000"/>
              <a:buChar char="•"/>
              <a:defRPr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quality of the code</a:t>
            </a:r>
          </a:p>
          <a:p>
            <a:pPr algn="l">
              <a:defRPr b="0" sz="10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28600" indent="-228600" algn="l">
              <a:buSzPct val="100000"/>
              <a:buChar char="•"/>
              <a:defRPr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scientific reporting</a:t>
            </a:r>
          </a:p>
          <a:p>
            <a:pPr algn="l">
              <a:defRPr b="0" sz="10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228600" indent="-228600" algn="l">
              <a:buSzPct val="100000"/>
              <a:buChar char="•"/>
              <a:defRPr b="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commitment in the collective work 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3612" y="8360833"/>
            <a:ext cx="980351" cy="98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0866" y="8226327"/>
            <a:ext cx="1565453" cy="113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01498" y="8348857"/>
            <a:ext cx="1154233" cy="113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41968"/>
            <a:ext cx="13004801" cy="8585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 Box 1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sp>
        <p:nvSpPr>
          <p:cNvPr id="207" name="WITH WHOM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W</a:t>
            </a:r>
            <a:r>
              <a:rPr>
                <a:solidFill>
                  <a:schemeClr val="accent1"/>
                </a:solidFill>
              </a:rPr>
              <a:t>I</a:t>
            </a:r>
            <a:r>
              <a:t>TH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 </a:t>
            </a:r>
            <a:r>
              <a:t>W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H</a:t>
            </a:r>
            <a:r>
              <a:t>OM?</a:t>
            </a:r>
          </a:p>
        </p:txBody>
      </p:sp>
      <p:sp>
        <p:nvSpPr>
          <p:cNvPr id="208" name="Ovale"/>
          <p:cNvSpPr/>
          <p:nvPr/>
        </p:nvSpPr>
        <p:spPr>
          <a:xfrm>
            <a:off x="137591" y="4200719"/>
            <a:ext cx="3833633" cy="940243"/>
          </a:xfrm>
          <a:prstGeom prst="ellipse">
            <a:avLst/>
          </a:prstGeom>
          <a:ln w="635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Ovale"/>
          <p:cNvSpPr/>
          <p:nvPr/>
        </p:nvSpPr>
        <p:spPr>
          <a:xfrm>
            <a:off x="7444339" y="4765910"/>
            <a:ext cx="3833634" cy="616917"/>
          </a:xfrm>
          <a:prstGeom prst="ellipse">
            <a:avLst/>
          </a:prstGeom>
          <a:ln w="635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0" name="Ovale"/>
          <p:cNvSpPr/>
          <p:nvPr/>
        </p:nvSpPr>
        <p:spPr>
          <a:xfrm>
            <a:off x="259231" y="3407251"/>
            <a:ext cx="4029493" cy="940243"/>
          </a:xfrm>
          <a:prstGeom prst="ellipse">
            <a:avLst/>
          </a:prstGeom>
          <a:ln w="635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?"/>
          <p:cNvSpPr txBox="1"/>
          <p:nvPr/>
        </p:nvSpPr>
        <p:spPr>
          <a:xfrm>
            <a:off x="6036659" y="3846443"/>
            <a:ext cx="647788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5921" y="5530643"/>
            <a:ext cx="1334300" cy="1293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-457845" y="5841712"/>
            <a:ext cx="2038834" cy="826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9972" y="1997377"/>
            <a:ext cx="1305831" cy="128971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Ovale"/>
          <p:cNvSpPr/>
          <p:nvPr/>
        </p:nvSpPr>
        <p:spPr>
          <a:xfrm>
            <a:off x="8860282" y="4262995"/>
            <a:ext cx="3833633" cy="616917"/>
          </a:xfrm>
          <a:prstGeom prst="ellipse">
            <a:avLst/>
          </a:prstGeom>
          <a:ln w="635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Ovale"/>
          <p:cNvSpPr/>
          <p:nvPr/>
        </p:nvSpPr>
        <p:spPr>
          <a:xfrm>
            <a:off x="871452" y="5078916"/>
            <a:ext cx="3833634" cy="616917"/>
          </a:xfrm>
          <a:prstGeom prst="ellipse">
            <a:avLst/>
          </a:prstGeom>
          <a:ln w="63500"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53625" y="5859278"/>
            <a:ext cx="1301756" cy="1293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23695" y="4998215"/>
            <a:ext cx="1135133" cy="123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Box 1"/>
          <p:cNvSpPr/>
          <p:nvPr/>
        </p:nvSpPr>
        <p:spPr>
          <a:xfrm>
            <a:off x="0" y="-15806"/>
            <a:ext cx="13004802" cy="1560126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8237"/>
          <a:stretch>
            <a:fillRect/>
          </a:stretch>
        </p:blipFill>
        <p:spPr>
          <a:xfrm>
            <a:off x="2865091" y="5490042"/>
            <a:ext cx="1982699" cy="217119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10/09…"/>
          <p:cNvSpPr/>
          <p:nvPr/>
        </p:nvSpPr>
        <p:spPr>
          <a:xfrm>
            <a:off x="114314" y="2779675"/>
            <a:ext cx="3355954" cy="1808602"/>
          </a:xfrm>
          <a:prstGeom prst="rect">
            <a:avLst/>
          </a:prstGeom>
          <a:solidFill>
            <a:schemeClr val="accent1">
              <a:alpha val="6423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t>10/09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Opening Session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8237"/>
          <a:stretch>
            <a:fillRect/>
          </a:stretch>
        </p:blipFill>
        <p:spPr>
          <a:xfrm>
            <a:off x="7302098" y="5490042"/>
            <a:ext cx="1982699" cy="2171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4638" y="4726516"/>
            <a:ext cx="1559546" cy="155954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Flipped symposium"/>
          <p:cNvSpPr txBox="1"/>
          <p:nvPr/>
        </p:nvSpPr>
        <p:spPr>
          <a:xfrm>
            <a:off x="9482515" y="6296293"/>
            <a:ext cx="311119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Flipped symposium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1027905" y="4713816"/>
            <a:ext cx="1559546" cy="155954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WHEN&amp;WHERE?"/>
          <p:cNvSpPr txBox="1"/>
          <p:nvPr/>
        </p:nvSpPr>
        <p:spPr>
          <a:xfrm>
            <a:off x="0" y="-15806"/>
            <a:ext cx="13004802" cy="113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999" tIns="63999" rIns="63999" bIns="63999">
            <a:spAutoFit/>
          </a:bodyPr>
          <a:lstStyle/>
          <a:p>
            <a:pPr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</a:tabLst>
              <a:defRPr sz="7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</a:t>
            </a:r>
            <a:r>
              <a:rPr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rPr>
              <a:t>E</a:t>
            </a:r>
            <a:r>
              <a:t>N&amp;WH</a:t>
            </a:r>
            <a:r>
              <a:rPr>
                <a:solidFill>
                  <a:schemeClr val="accent1"/>
                </a:solidFill>
              </a:rPr>
              <a:t>E</a:t>
            </a:r>
            <a:r>
              <a:t>RE?</a:t>
            </a:r>
          </a:p>
        </p:txBody>
      </p:sp>
      <p:sp>
        <p:nvSpPr>
          <p:cNvPr id="228" name="Jan-Feb?…"/>
          <p:cNvSpPr/>
          <p:nvPr/>
        </p:nvSpPr>
        <p:spPr>
          <a:xfrm>
            <a:off x="9414667" y="2758531"/>
            <a:ext cx="3111197" cy="1786024"/>
          </a:xfrm>
          <a:prstGeom prst="rect">
            <a:avLst/>
          </a:prstGeom>
          <a:solidFill>
            <a:schemeClr val="accent1">
              <a:alpha val="6423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t>Jan-Feb?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Meeting Day</a:t>
            </a:r>
          </a:p>
        </p:txBody>
      </p:sp>
      <p:sp>
        <p:nvSpPr>
          <p:cNvPr id="229" name="12/15…"/>
          <p:cNvSpPr/>
          <p:nvPr/>
        </p:nvSpPr>
        <p:spPr>
          <a:xfrm>
            <a:off x="4832096" y="2779675"/>
            <a:ext cx="3218524" cy="1808602"/>
          </a:xfrm>
          <a:prstGeom prst="rect">
            <a:avLst/>
          </a:prstGeom>
          <a:solidFill>
            <a:schemeClr val="accent1">
              <a:alpha val="6423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t>12/15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Half-way forum</a:t>
            </a:r>
          </a:p>
        </p:txBody>
      </p:sp>
      <p:sp>
        <p:nvSpPr>
          <p:cNvPr id="230" name="4-5 meetings: reporting, lectures by experts…"/>
          <p:cNvSpPr txBox="1"/>
          <p:nvPr/>
        </p:nvSpPr>
        <p:spPr>
          <a:xfrm>
            <a:off x="393603" y="5597123"/>
            <a:ext cx="2469635" cy="1934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4-5 meetings: </a:t>
            </a:r>
            <a:r>
              <a:rPr b="0"/>
              <a:t>reporting, lectures by experts</a:t>
            </a:r>
            <a:endParaRPr b="0"/>
          </a:p>
          <a:p>
            <a:pPr/>
            <a:r>
              <a:rPr b="0"/>
              <a:t>Discord Q&amp;A</a:t>
            </a:r>
          </a:p>
        </p:txBody>
      </p:sp>
      <p:sp>
        <p:nvSpPr>
          <p:cNvPr id="231" name="Ligne"/>
          <p:cNvSpPr/>
          <p:nvPr/>
        </p:nvSpPr>
        <p:spPr>
          <a:xfrm>
            <a:off x="1631610" y="4556328"/>
            <a:ext cx="1" cy="9794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2" name="Ligne"/>
          <p:cNvSpPr/>
          <p:nvPr/>
        </p:nvSpPr>
        <p:spPr>
          <a:xfrm>
            <a:off x="4228246" y="3727192"/>
            <a:ext cx="1" cy="18086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3" name="Ligne"/>
          <p:cNvSpPr/>
          <p:nvPr/>
        </p:nvSpPr>
        <p:spPr>
          <a:xfrm>
            <a:off x="6152086" y="4556328"/>
            <a:ext cx="1" cy="9794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Ligne"/>
          <p:cNvSpPr/>
          <p:nvPr/>
        </p:nvSpPr>
        <p:spPr>
          <a:xfrm>
            <a:off x="4237578" y="3733553"/>
            <a:ext cx="59788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Ligne"/>
          <p:cNvSpPr/>
          <p:nvPr/>
        </p:nvSpPr>
        <p:spPr>
          <a:xfrm>
            <a:off x="2541652" y="6389848"/>
            <a:ext cx="59788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6" name="1-2 meetings:…"/>
          <p:cNvSpPr txBox="1"/>
          <p:nvPr/>
        </p:nvSpPr>
        <p:spPr>
          <a:xfrm>
            <a:off x="5179933" y="5606715"/>
            <a:ext cx="1982788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1-2 meetings:</a:t>
            </a:r>
          </a:p>
          <a:p>
            <a:pPr>
              <a:defRPr b="0"/>
            </a:pPr>
            <a:r>
              <a:t>debugging, Discord Q&amp;A</a:t>
            </a:r>
          </a:p>
        </p:txBody>
      </p:sp>
      <p:sp>
        <p:nvSpPr>
          <p:cNvPr id="237" name="Ligne"/>
          <p:cNvSpPr/>
          <p:nvPr/>
        </p:nvSpPr>
        <p:spPr>
          <a:xfrm>
            <a:off x="6980553" y="6389848"/>
            <a:ext cx="59788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8" name="Ligne"/>
          <p:cNvSpPr/>
          <p:nvPr/>
        </p:nvSpPr>
        <p:spPr>
          <a:xfrm>
            <a:off x="8798053" y="3754491"/>
            <a:ext cx="1" cy="18086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9" name="Ligne"/>
          <p:cNvSpPr/>
          <p:nvPr/>
        </p:nvSpPr>
        <p:spPr>
          <a:xfrm>
            <a:off x="8807385" y="3760852"/>
            <a:ext cx="597888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WHO? Léopold Carron, Juliana Bernardes, Elodie Laine @SU…"/>
          <p:cNvSpPr txBox="1"/>
          <p:nvPr/>
        </p:nvSpPr>
        <p:spPr>
          <a:xfrm>
            <a:off x="2180711" y="8362736"/>
            <a:ext cx="8521295" cy="83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WHO? </a:t>
            </a:r>
            <a:r>
              <a:rPr b="0"/>
              <a:t>Léopold Carron, Juliana Bernardes, Elodie Laine @SU</a:t>
            </a:r>
            <a:endParaRPr b="0"/>
          </a:p>
          <a:p>
            <a:pPr/>
            <a:r>
              <a:rPr b="0"/>
              <a:t>+ some external experts giving lectures (V. Scolari…)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Text Box 1"/>
          <p:cNvGrpSpPr/>
          <p:nvPr/>
        </p:nvGrpSpPr>
        <p:grpSpPr>
          <a:xfrm>
            <a:off x="0" y="-15806"/>
            <a:ext cx="13004802" cy="1560126"/>
            <a:chOff x="0" y="0"/>
            <a:chExt cx="13004801" cy="1560125"/>
          </a:xfrm>
        </p:grpSpPr>
        <p:sp>
          <p:nvSpPr>
            <p:cNvPr id="242" name="Rectangle"/>
            <p:cNvSpPr/>
            <p:nvPr/>
          </p:nvSpPr>
          <p:spPr>
            <a:xfrm>
              <a:off x="0" y="0"/>
              <a:ext cx="13004802" cy="1560126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650240">
                <a:tabLst>
                  <a:tab pos="622300" algn="l"/>
                  <a:tab pos="1257300" algn="l"/>
                  <a:tab pos="1905000" algn="l"/>
                  <a:tab pos="2540000" algn="l"/>
                  <a:tab pos="3175000" algn="l"/>
                  <a:tab pos="3822700" algn="l"/>
                  <a:tab pos="4457700" algn="l"/>
                </a:tabLst>
                <a:defRPr sz="7000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</a:p>
          </p:txBody>
        </p:sp>
        <p:sp>
          <p:nvSpPr>
            <p:cNvPr id="243" name="SKILLS"/>
            <p:cNvSpPr txBox="1"/>
            <p:nvPr/>
          </p:nvSpPr>
          <p:spPr>
            <a:xfrm>
              <a:off x="0" y="0"/>
              <a:ext cx="13004802" cy="113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3999" tIns="63999" rIns="63999" bIns="63999" numCol="1" anchor="t">
              <a:spAutoFit/>
            </a:bodyPr>
            <a:lstStyle/>
            <a:p>
              <a:pPr defTabSz="650240">
                <a:tabLst>
                  <a:tab pos="622300" algn="l"/>
                  <a:tab pos="1257300" algn="l"/>
                  <a:tab pos="1905000" algn="l"/>
                  <a:tab pos="2540000" algn="l"/>
                  <a:tab pos="3175000" algn="l"/>
                  <a:tab pos="3822700" algn="l"/>
                  <a:tab pos="4457700" algn="l"/>
                </a:tabLst>
                <a:defRPr sz="7000">
                  <a:solidFill>
                    <a:srgbClr val="FFFFFF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pPr>
              <a:r>
                <a:t>S</a:t>
              </a:r>
              <a:r>
                <a:rPr>
                  <a:solidFill>
                    <a:schemeClr val="accent4">
                      <a:hueOff val="-1081314"/>
                      <a:satOff val="4338"/>
                      <a:lumOff val="-8931"/>
                    </a:schemeClr>
                  </a:solidFill>
                </a:rPr>
                <a:t>K</a:t>
              </a:r>
              <a:r>
                <a:t>ILLS</a:t>
              </a:r>
            </a:p>
          </p:txBody>
        </p:sp>
      </p:grpSp>
      <p:sp>
        <p:nvSpPr>
          <p:cNvPr id="245" name="Project management"/>
          <p:cNvSpPr/>
          <p:nvPr/>
        </p:nvSpPr>
        <p:spPr>
          <a:xfrm>
            <a:off x="8197543" y="2235606"/>
            <a:ext cx="2857640" cy="2320341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Project management</a:t>
            </a:r>
          </a:p>
        </p:txBody>
      </p:sp>
      <p:sp>
        <p:nvSpPr>
          <p:cNvPr id="246" name="Collaborative work"/>
          <p:cNvSpPr/>
          <p:nvPr/>
        </p:nvSpPr>
        <p:spPr>
          <a:xfrm>
            <a:off x="1345647" y="2033971"/>
            <a:ext cx="2857641" cy="2320341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Collaborative work</a:t>
            </a:r>
          </a:p>
        </p:txBody>
      </p:sp>
      <p:sp>
        <p:nvSpPr>
          <p:cNvPr id="247" name="Protein seq. &amp; struct."/>
          <p:cNvSpPr/>
          <p:nvPr/>
        </p:nvSpPr>
        <p:spPr>
          <a:xfrm>
            <a:off x="1009588" y="5055382"/>
            <a:ext cx="2857640" cy="2320342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rgbClr val="F8C3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Protein seq. &amp; struct.</a:t>
            </a:r>
          </a:p>
        </p:txBody>
      </p:sp>
      <p:sp>
        <p:nvSpPr>
          <p:cNvPr id="248" name="Dev. and computing"/>
          <p:cNvSpPr/>
          <p:nvPr/>
        </p:nvSpPr>
        <p:spPr>
          <a:xfrm>
            <a:off x="6321861" y="5055382"/>
            <a:ext cx="2857641" cy="2320342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rgbClr val="F8C3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Dev. and computing</a:t>
            </a:r>
          </a:p>
        </p:txBody>
      </p:sp>
      <p:sp>
        <p:nvSpPr>
          <p:cNvPr id="249" name="Carrier network"/>
          <p:cNvSpPr/>
          <p:nvPr/>
        </p:nvSpPr>
        <p:spPr>
          <a:xfrm>
            <a:off x="4440225" y="2844424"/>
            <a:ext cx="2857641" cy="2320341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rgbClr val="B2F8C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Carrier network</a:t>
            </a:r>
          </a:p>
        </p:txBody>
      </p:sp>
      <p:sp>
        <p:nvSpPr>
          <p:cNvPr id="250" name="Become actor in the community"/>
          <p:cNvSpPr/>
          <p:nvPr/>
        </p:nvSpPr>
        <p:spPr>
          <a:xfrm>
            <a:off x="9252417" y="6264804"/>
            <a:ext cx="2857641" cy="2320341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rgbClr val="B2F8C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Become actor in the community</a:t>
            </a:r>
          </a:p>
        </p:txBody>
      </p:sp>
      <p:sp>
        <p:nvSpPr>
          <p:cNvPr id="251" name="Overcome obstacles"/>
          <p:cNvSpPr/>
          <p:nvPr/>
        </p:nvSpPr>
        <p:spPr>
          <a:xfrm>
            <a:off x="3273685" y="6746044"/>
            <a:ext cx="2857640" cy="2320341"/>
          </a:xfrm>
          <a:prstGeom prst="wedgeEllipseCallout">
            <a:avLst>
              <a:gd name="adj1" fmla="val -49385"/>
              <a:gd name="adj2" fmla="val 62126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Overcome obstacles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